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3" r:id="rId6"/>
    <p:sldId id="346" r:id="rId7"/>
    <p:sldId id="419" r:id="rId8"/>
    <p:sldId id="435" r:id="rId9"/>
    <p:sldId id="396" r:id="rId10"/>
    <p:sldId id="422" r:id="rId11"/>
    <p:sldId id="423" r:id="rId12"/>
    <p:sldId id="424" r:id="rId13"/>
    <p:sldId id="421" r:id="rId14"/>
    <p:sldId id="426" r:id="rId15"/>
    <p:sldId id="425" r:id="rId16"/>
    <p:sldId id="356" r:id="rId17"/>
    <p:sldId id="427" r:id="rId18"/>
    <p:sldId id="397" r:id="rId19"/>
    <p:sldId id="428" r:id="rId20"/>
    <p:sldId id="429" r:id="rId21"/>
    <p:sldId id="430" r:id="rId22"/>
    <p:sldId id="433" r:id="rId23"/>
    <p:sldId id="434" r:id="rId24"/>
    <p:sldId id="436" r:id="rId25"/>
    <p:sldId id="460" r:id="rId26"/>
    <p:sldId id="461" r:id="rId27"/>
    <p:sldId id="459" r:id="rId28"/>
    <p:sldId id="437" r:id="rId29"/>
    <p:sldId id="440" r:id="rId30"/>
    <p:sldId id="438" r:id="rId31"/>
    <p:sldId id="439" r:id="rId32"/>
    <p:sldId id="441" r:id="rId33"/>
    <p:sldId id="442" r:id="rId34"/>
    <p:sldId id="443" r:id="rId35"/>
    <p:sldId id="444" r:id="rId36"/>
    <p:sldId id="462" r:id="rId37"/>
    <p:sldId id="446" r:id="rId38"/>
    <p:sldId id="447" r:id="rId39"/>
    <p:sldId id="448" r:id="rId40"/>
    <p:sldId id="449" r:id="rId41"/>
    <p:sldId id="450" r:id="rId42"/>
    <p:sldId id="451" r:id="rId43"/>
    <p:sldId id="453" r:id="rId44"/>
    <p:sldId id="463" r:id="rId45"/>
    <p:sldId id="454" r:id="rId46"/>
    <p:sldId id="455" r:id="rId47"/>
    <p:sldId id="456" r:id="rId48"/>
    <p:sldId id="457" r:id="rId49"/>
    <p:sldId id="458" r:id="rId50"/>
    <p:sldId id="413" r:id="rId51"/>
    <p:sldId id="279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D6F1A0-8DD4-205B-91AA-7B175548C339}" v="5879" dt="2023-06-08T18:24:59.138"/>
    <p1510:client id="{14BAB68A-4978-41D1-B1A6-0F3B45F86ECE}" v="13" dt="2023-01-25T19:03:41.553"/>
    <p1510:client id="{2ECB9147-1AE5-8267-0209-9AAF943F456E}" v="57" dt="2023-06-09T16:43:53.387"/>
    <p1510:client id="{2B716A01-E0E1-A00E-F8E1-4922348D463A}" v="876" dt="2023-06-07T19:28:01.660"/>
    <p1510:client id="{71AD838C-5DF9-13D3-E56D-C0A3956507F0}" v="432" dt="2023-03-29T19:16:40.491"/>
    <p1510:client id="{69094478-23DA-076B-1422-07040650AA4B}" v="6829" dt="2023-01-10T18:56:09.860"/>
    <p1510:client id="{2F282B66-DD2E-4F55-035E-9F59EF06ACC2}" v="8" dt="2023-07-11T21:18:58.460"/>
    <p1510:client id="{A66030D6-283A-ECDA-9AB4-6C66B39D05FA}" v="1" dt="2023-01-10T18:17:51.851"/>
    <p1510:client id="{3981EC5A-95EB-0D20-D0A9-7D66C76F2597}" v="15" dt="2023-06-12T16:36:23.204"/>
    <p1510:client id="{309DB431-C9EA-45E4-157B-8B942412E747}" v="9" dt="2023-05-30T21:13:22.682"/>
    <p1510:client id="{39820E3B-4844-97C7-8282-0A5F0FAE3658}" v="20" dt="2023-06-12T15:49:05.382"/>
    <p1510:client id="{32D0D168-6355-87F9-4D96-CE96F07BDC7D}" v="36" dt="2023-04-14T19:20:13.642"/>
    <p1510:client id="{4E399F08-2AAA-E227-B399-58420E905756}" v="4" dt="2023-01-18T20:23:35.136"/>
    <p1510:client id="{3A25C843-46CD-5D8B-D003-B0AA60C14D63}" v="26" dt="2023-01-10T20:14:22.634"/>
    <p1510:client id="{56DF9BAF-A70B-0D1D-48F6-9A06A5A5FE28}" v="49" dt="2023-06-12T16:29:11.258"/>
    <p1510:client id="{677CF7BF-126C-5B69-3FAA-A781B47669CD}" v="86" dt="2023-06-12T15:41:57.408"/>
    <p1510:client id="{5B5C1737-A122-E6F5-3142-49CC03CE490B}" v="140" dt="2023-06-09T13:09:31.671"/>
    <p1510:client id="{77F85852-E733-2A32-2F62-9EE91560A9D2}" v="8" dt="2023-06-30T20:51:57.696"/>
    <p1510:client id="{6988B53B-3E85-870C-7725-28D0F4B00337}" v="310" dt="2023-06-27T19:08:33.410"/>
    <p1510:client id="{859E0670-C378-BD4B-F902-6852F1B9D1CA}" v="246" dt="2023-06-07T17:14:41.110"/>
    <p1510:client id="{72618619-22D6-B5A5-7152-FE53BB8593FB}" v="232" dt="2023-03-29T19:29:40.659"/>
    <p1510:client id="{8E8B9311-7980-A7F2-0C7C-D15B1F052D31}" v="43" dt="2023-06-30T20:28:44.821"/>
    <p1510:client id="{76A1C709-9F6F-2C20-A2FC-D319D6ED7F6B}" v="3800" dt="2023-06-29T21:03:09.554"/>
    <p1510:client id="{9A646265-55DD-73D6-984C-ABEDCE057994}" v="3" dt="2023-06-12T15:43:38.020"/>
    <p1510:client id="{826CDD6D-D807-51A9-EEAA-D671C5B05F00}" v="1034" dt="2023-09-27T19:21:49.125"/>
    <p1510:client id="{9A3CE3BF-1C42-8AFA-3BAF-1D6EEBC6821E}" v="52" dt="2023-02-22T23:08:00.032"/>
    <p1510:client id="{A12643EE-BAF5-C5DF-759A-688C1E41A892}" v="2734" dt="2023-02-23T18:49:24.198"/>
    <p1510:client id="{D7E3EA28-F2E2-58D6-72B0-ECE4F770A2F3}" v="67" dt="2023-06-12T18:58:51.115"/>
    <p1510:client id="{DA18874A-3E7A-6A21-8E64-05F82B3690CE}" v="1304" dt="2023-05-30T18:45:58.845"/>
    <p1510:client id="{F331CB08-BA54-B572-563B-32AB34AE2301}" v="100" dt="2023-06-14T14:25:26.534"/>
    <p1510:client id="{F3D9A05A-1317-22BD-26A6-1233870218E8}" v="154" dt="2023-02-27T14:55:05.7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F0EA2-F1DF-4984-B06E-ECF94AE8F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1B40B5-FEA2-460A-8F66-1070846A4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B2E5C-50B9-4548-83FB-7D2823E89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19D76-6322-4D76-B77C-C4844F20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B996B-3F43-454D-8061-ADCC0B55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6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6B7F-A5B1-44A3-8A94-E67263D9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148E3-8144-4056-BEC7-5E4EA003B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8594C-BF85-4001-8240-FB5C6F36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94893-CD81-48E5-8FDA-66F43CAA7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2992B-B128-4951-9DB0-C1DF8CDE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8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5C3A8C-F8DB-44F0-9C96-2899B0679A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B2795B-BD24-4ECC-A951-5B10FA2C1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AD8B9-597C-4173-A6A1-6A9F94F97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25F1D-37B6-442C-B9BB-FE961E2C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C566F-AB9A-479F-AE44-78CDEA07E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6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B817-D3B8-4107-A5D2-532BA6DDD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2D4FB-C49F-478A-AD07-1E6577B49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E59DA-4A11-4CA4-958F-9A2C1A724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D2099-5EFC-4836-99ED-8D92A8B8A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74DEA-F0D1-4F1A-8FA0-AEA0C8C7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1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85220-7FAC-43A8-972B-047E9514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3C173-AA21-41E4-B0AC-B289377AC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F5791-2C72-4618-9258-93E0126C2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89C82-F48E-44B8-AB94-B32B79802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481A5-8FAC-4F59-B4E9-231F11D33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1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CDAE0-5BDD-47D3-B975-53EFD4B0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F5B1D-F446-4D14-B4B7-49C6E26B4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711E1-0883-4E67-9DAC-1B6A7D19B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88182-2B6E-4C99-8799-3C25DE0A8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306E0-1BD6-4D7F-A3C1-45198E81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B76A4-1AB9-4B68-87B0-B36DFB549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3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A14F4-691F-4B79-8932-D3063C6A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9F260-014F-4A2C-850E-7DE50BD02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827D9-135C-4036-A5E5-29BA24D28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E6E226-AA10-4396-9DE3-EA6F16E06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117A26-7593-4CF1-B78F-D7BBE38CDD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14449F-32B8-43BF-8691-CA1D5EC98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84EC23-C0CF-44AF-9437-77BF9B88E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1667C9-62C0-4100-BA28-CF29968A8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4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F41CF-2E65-4CC7-B606-7ACAF427D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5022B-896F-464C-8C41-755A154D0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0BBE6A-F42E-48D5-87A0-8965151D9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40EAE-D740-4827-B9E1-EAC759C57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5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F87F3D-828B-4D11-9AE4-5EF70690E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72A15D-05D1-4C56-8B6B-A53E15C3E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165CA-7863-497D-9CE4-6CDD452EB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5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738AF-C57B-4720-9C01-54D61302A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276E4-2D72-4C70-A042-B5054798D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DF40F-0A87-477D-8204-9EF546B80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EE2B5-EEDD-45F9-83AD-3A4A08E8B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124B9-04DD-4AF3-99D9-0E09BA140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81D45-E9FA-4970-BB03-B2154873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8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C0164-81C7-4AD3-8B58-DFC01A77B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66159E-03E8-489E-9116-7662FEAA88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CA506-77AB-47E2-BFA4-B5D0FDF07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EDFDD4-33B2-4332-B9CC-C8E2B70FE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350-BBD8-4501-A5D1-DDA6D2ED0B7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C8D86-A43B-4670-A43B-0BC41BF3B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50E87-D869-4545-8E3B-708ECA58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9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15D3A8-2169-4C01-AFBC-C5DBB73DD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5595B-635C-406A-BD33-8E6F0ABA3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08FF2-7CF4-4400-8617-30D696365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86350-BBD8-4501-A5D1-DDA6D2ED0B7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C661D-8A1F-4BBD-84AA-783685C22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08E64-10F2-4B03-B071-32153FE57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288BD-68FF-463D-914B-021DB430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minotstateu.edu/strategicplan/progress-reports.s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dus.strategicplanningonline.com/home" TargetMode="External"/><Relationship Id="rId2" Type="http://schemas.openxmlformats.org/officeDocument/2006/relationships/hyperlink" Target="https://app.powerbi.com/view?r=eyJrIjoiYzRkYjQyNDctNmZkYS00Yjg4LWEzY2QtYTgwYTE3ZTM2NTZhIiwidCI6ImVjMzdhMDkxLWI5YTYtNDdlNS05OGQwLTkwM2Q0YTQxOTIwMyIsImMiOjN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minotstateu.edu/strategicplan/progress-reports.s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0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36F9F5A-904D-46DE-9F15-C5D67C695A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66" y="1170775"/>
            <a:ext cx="4655304" cy="44147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CCF7D5-D1F6-42AE-A5CF-E0790ABC4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69258" y="6281974"/>
            <a:ext cx="6314873" cy="7429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5A8BE08-3FFC-4836-8800-BF3B704C015C}"/>
              </a:ext>
            </a:extLst>
          </p:cNvPr>
          <p:cNvSpPr txBox="1"/>
          <p:nvPr/>
        </p:nvSpPr>
        <p:spPr>
          <a:xfrm>
            <a:off x="6669258" y="924871"/>
            <a:ext cx="4995751" cy="49859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sz="2400" dirty="0">
                <a:solidFill>
                  <a:schemeClr val="bg1"/>
                </a:solidFill>
                <a:latin typeface="Verdana"/>
                <a:ea typeface="Verdana"/>
              </a:rPr>
              <a:t>Strategic Plan Training – Report Action Item Status in SPOL</a:t>
            </a:r>
            <a:endParaRPr lang="en-US" dirty="0">
              <a:solidFill>
                <a:schemeClr val="bg1"/>
              </a:solidFill>
              <a:latin typeface="Montserrat Medium" panose="00000600000000000000" pitchFamily="2" charset="0"/>
              <a:ea typeface="Verdana"/>
            </a:endParaRPr>
          </a:p>
          <a:p>
            <a:endParaRPr lang="en-US" sz="2400" dirty="0">
              <a:solidFill>
                <a:schemeClr val="bg1"/>
              </a:solidFill>
              <a:latin typeface="Verdana"/>
              <a:ea typeface="Verdana"/>
            </a:endParaRPr>
          </a:p>
          <a:p>
            <a:r>
              <a:rPr lang="en-US" sz="2000" dirty="0">
                <a:solidFill>
                  <a:schemeClr val="bg1"/>
                </a:solidFill>
                <a:latin typeface="Verdana"/>
                <a:ea typeface="Verdana"/>
              </a:rPr>
              <a:t>Nathan Anderson</a:t>
            </a:r>
          </a:p>
          <a:p>
            <a:r>
              <a:rPr lang="en-US" sz="2000" dirty="0">
                <a:solidFill>
                  <a:schemeClr val="bg1"/>
                </a:solidFill>
                <a:latin typeface="Verdana"/>
                <a:ea typeface="Verdana"/>
              </a:rPr>
              <a:t>Director of Institutional Assessment</a:t>
            </a:r>
          </a:p>
          <a:p>
            <a:r>
              <a:rPr lang="en-US" sz="2000" dirty="0">
                <a:solidFill>
                  <a:schemeClr val="bg1"/>
                </a:solidFill>
                <a:latin typeface="Verdana"/>
                <a:ea typeface="Verdana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504395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F27B46-9523-4E97-8B08-99A0CC122D03}"/>
              </a:ext>
            </a:extLst>
          </p:cNvPr>
          <p:cNvSpPr/>
          <p:nvPr/>
        </p:nvSpPr>
        <p:spPr>
          <a:xfrm>
            <a:off x="0" y="6158204"/>
            <a:ext cx="12192000" cy="699796"/>
          </a:xfrm>
          <a:prstGeom prst="rect">
            <a:avLst/>
          </a:prstGeom>
          <a:solidFill>
            <a:srgbClr val="CE0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DB3-0514-4C02-908B-0B4292F4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9" y="6328519"/>
            <a:ext cx="1891005" cy="52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1A2713-0F71-4077-98B5-A0C7312E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5D539A-A0BC-46F4-85EF-1B14173974E4}"/>
              </a:ext>
            </a:extLst>
          </p:cNvPr>
          <p:cNvSpPr/>
          <p:nvPr/>
        </p:nvSpPr>
        <p:spPr>
          <a:xfrm>
            <a:off x="0" y="0"/>
            <a:ext cx="12192000" cy="1350628"/>
          </a:xfrm>
          <a:prstGeom prst="rect">
            <a:avLst/>
          </a:prstGeom>
          <a:solidFill>
            <a:srgbClr val="CE0E2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  <a:latin typeface="Verdana"/>
                <a:ea typeface="Verdana"/>
              </a:rPr>
              <a:t>How to Log In to SPOL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7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Go to the Strategic Plan Progress Reports page. </a:t>
            </a:r>
            <a:endParaRPr lang="en-US" dirty="0"/>
          </a:p>
          <a:p>
            <a:r>
              <a:rPr lang="en-US" dirty="0">
                <a:ea typeface="+mn-lt"/>
                <a:cs typeface="+mn-lt"/>
                <a:hlinkClick r:id="rId4"/>
              </a:rPr>
              <a:t>https://www.minotstateu.edu/strategicplan/progress-reports.shtml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CAD39EC-9B59-E93B-54D1-1AF7BBFA3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335" y="1151612"/>
            <a:ext cx="10541328" cy="542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24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Strategic Planning Online (SPOL)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CAD39EC-9B59-E93B-54D1-1AF7BBFA3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35" y="1151612"/>
            <a:ext cx="10541328" cy="5425633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E41ABE5D-24CF-C5A2-45D0-B3C7E5A54E8B}"/>
              </a:ext>
            </a:extLst>
          </p:cNvPr>
          <p:cNvSpPr/>
          <p:nvPr/>
        </p:nvSpPr>
        <p:spPr>
          <a:xfrm rot="18240000">
            <a:off x="2693951" y="3127036"/>
            <a:ext cx="464948" cy="140951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79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Log In with your NDUS User ID and Password</a:t>
            </a:r>
            <a:endParaRPr lang="en-US" dirty="0"/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F508668-312B-185A-8EAB-3BA163239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26" y="1015021"/>
            <a:ext cx="10853978" cy="558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43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The SPOL Home page displays</a:t>
            </a:r>
            <a:endParaRPr lang="en-US" dirty="0"/>
          </a:p>
        </p:txBody>
      </p:sp>
      <p:pic>
        <p:nvPicPr>
          <p:cNvPr id="2" name="Picture 3" descr="A screenshot of a calendar&#10;&#10;Description automatically generated">
            <a:extLst>
              <a:ext uri="{FF2B5EF4-FFF2-40B4-BE49-F238E27FC236}">
                <a16:creationId xmlns:a16="http://schemas.microsoft.com/office/drawing/2014/main" id="{D9AB5BB5-B92B-4F64-CC7A-BD2B5A899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798" y="782422"/>
            <a:ext cx="9820404" cy="602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03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F27B46-9523-4E97-8B08-99A0CC122D03}"/>
              </a:ext>
            </a:extLst>
          </p:cNvPr>
          <p:cNvSpPr/>
          <p:nvPr/>
        </p:nvSpPr>
        <p:spPr>
          <a:xfrm>
            <a:off x="0" y="6158204"/>
            <a:ext cx="12192000" cy="699796"/>
          </a:xfrm>
          <a:prstGeom prst="rect">
            <a:avLst/>
          </a:prstGeom>
          <a:solidFill>
            <a:srgbClr val="CE0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DB3-0514-4C02-908B-0B4292F4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9" y="6328519"/>
            <a:ext cx="1891005" cy="52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1A2713-0F71-4077-98B5-A0C7312E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5D539A-A0BC-46F4-85EF-1B14173974E4}"/>
              </a:ext>
            </a:extLst>
          </p:cNvPr>
          <p:cNvSpPr/>
          <p:nvPr/>
        </p:nvSpPr>
        <p:spPr>
          <a:xfrm>
            <a:off x="0" y="0"/>
            <a:ext cx="12192000" cy="1350628"/>
          </a:xfrm>
          <a:prstGeom prst="rect">
            <a:avLst/>
          </a:prstGeom>
          <a:solidFill>
            <a:srgbClr val="CE0E2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Verdana"/>
                <a:ea typeface="Verdana"/>
              </a:rPr>
              <a:t>Identify Action Items That Require Reporting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81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Open the Strategic Plan Dashboard</a:t>
            </a:r>
            <a:endParaRPr lang="en-US" dirty="0"/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1055743-45B1-2E71-A113-F09B1AD5C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796952"/>
            <a:ext cx="9753599" cy="580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02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98B1409-E538-B873-6533-CC25B7FEE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96952"/>
            <a:ext cx="9753599" cy="5804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the right arrow toward to bottom middle of the dashboard to go to Page 2 (Strategic Plan Action Items)</a:t>
            </a:r>
            <a:endParaRPr lang="en-US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7443C7A0-EDDA-1B6F-FB81-8397F75206AF}"/>
              </a:ext>
            </a:extLst>
          </p:cNvPr>
          <p:cNvSpPr/>
          <p:nvPr/>
        </p:nvSpPr>
        <p:spPr>
          <a:xfrm rot="3780000">
            <a:off x="6965609" y="5432065"/>
            <a:ext cx="464948" cy="140951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34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0791088-3C45-A1D1-C2D3-B2F17E625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715473"/>
            <a:ext cx="10834254" cy="58149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Page 2 (Strategic Plan Action Items) displays</a:t>
            </a:r>
            <a:endParaRPr lang="en-US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7443C7A0-EDDA-1B6F-FB81-8397F75206AF}"/>
              </a:ext>
            </a:extLst>
          </p:cNvPr>
          <p:cNvSpPr/>
          <p:nvPr/>
        </p:nvSpPr>
        <p:spPr>
          <a:xfrm rot="17580000">
            <a:off x="5783055" y="5729360"/>
            <a:ext cx="464948" cy="82497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BAA14C8-6270-4B2B-174C-8C4EE25B7F68}"/>
              </a:ext>
            </a:extLst>
          </p:cNvPr>
          <p:cNvSpPr/>
          <p:nvPr/>
        </p:nvSpPr>
        <p:spPr>
          <a:xfrm rot="16200000">
            <a:off x="844383" y="702059"/>
            <a:ext cx="464948" cy="82497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27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Select your role from the VP dropdown menu</a:t>
            </a:r>
            <a:endParaRPr lang="en-US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65EC3BE-2F2D-7ED7-FFD2-2FD88879A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19" y="980393"/>
            <a:ext cx="10335490" cy="5617651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6BAA14C8-6270-4B2B-174C-8C4EE25B7F68}"/>
              </a:ext>
            </a:extLst>
          </p:cNvPr>
          <p:cNvSpPr/>
          <p:nvPr/>
        </p:nvSpPr>
        <p:spPr>
          <a:xfrm rot="17760000">
            <a:off x="6333249" y="1599757"/>
            <a:ext cx="464948" cy="82497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3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842A52-7A43-4CD6-8BA8-C09A6A2C1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45"/>
            <a:ext cx="11058525" cy="4450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Verdana"/>
                <a:ea typeface="Verdana"/>
              </a:rPr>
              <a:t>Identify action items that require reporting</a:t>
            </a:r>
          </a:p>
          <a:p>
            <a:r>
              <a:rPr lang="en-US" dirty="0">
                <a:latin typeface="Verdana"/>
                <a:ea typeface="Verdana"/>
                <a:cs typeface="Calibri" panose="020F0502020204030204"/>
              </a:rPr>
              <a:t>Translate strategic plan terminology to SPOL Planning module terminology</a:t>
            </a:r>
          </a:p>
          <a:p>
            <a:r>
              <a:rPr lang="en-US" dirty="0">
                <a:latin typeface="Verdana"/>
                <a:ea typeface="Verdana"/>
                <a:cs typeface="Calibri" panose="020F0502020204030204"/>
              </a:rPr>
              <a:t>Update the implementation status of an action item in SPOL</a:t>
            </a:r>
            <a:endParaRPr lang="en-US"/>
          </a:p>
          <a:p>
            <a:r>
              <a:rPr lang="en-US" dirty="0">
                <a:latin typeface="Verdana"/>
                <a:ea typeface="Verdana"/>
                <a:cs typeface="Calibri" panose="020F0502020204030204"/>
              </a:rPr>
              <a:t>Write a description of the implementation status of an action item in SPOL</a:t>
            </a:r>
          </a:p>
          <a:p>
            <a:endParaRPr lang="en-US" dirty="0"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27B46-9523-4E97-8B08-99A0CC122D03}"/>
              </a:ext>
            </a:extLst>
          </p:cNvPr>
          <p:cNvSpPr/>
          <p:nvPr/>
        </p:nvSpPr>
        <p:spPr>
          <a:xfrm>
            <a:off x="0" y="6158204"/>
            <a:ext cx="12192000" cy="699796"/>
          </a:xfrm>
          <a:prstGeom prst="rect">
            <a:avLst/>
          </a:prstGeom>
          <a:solidFill>
            <a:srgbClr val="CE0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DB3-0514-4C02-908B-0B4292F4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9" y="6328519"/>
            <a:ext cx="1891005" cy="52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1A2713-0F71-4077-98B5-A0C7312E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5D539A-A0BC-46F4-85EF-1B14173974E4}"/>
              </a:ext>
            </a:extLst>
          </p:cNvPr>
          <p:cNvSpPr/>
          <p:nvPr/>
        </p:nvSpPr>
        <p:spPr>
          <a:xfrm>
            <a:off x="0" y="0"/>
            <a:ext cx="12192000" cy="1350628"/>
          </a:xfrm>
          <a:prstGeom prst="rect">
            <a:avLst/>
          </a:prstGeom>
          <a:solidFill>
            <a:srgbClr val="CE0E2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  <a:latin typeface="Verdana"/>
                <a:ea typeface="Verdana"/>
              </a:rPr>
              <a:t>Objectives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23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F5415B22-B46A-33D8-F4B8-B47B91D1B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27" y="1095670"/>
            <a:ext cx="10266218" cy="55533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The action items for you to report on appear in the Action Item column.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65F657-A512-FDBF-F76A-33C2ADBB79AD}"/>
              </a:ext>
            </a:extLst>
          </p:cNvPr>
          <p:cNvSpPr/>
          <p:nvPr/>
        </p:nvSpPr>
        <p:spPr>
          <a:xfrm>
            <a:off x="1215404" y="1707715"/>
            <a:ext cx="4104172" cy="44780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69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F27B46-9523-4E97-8B08-99A0CC122D03}"/>
              </a:ext>
            </a:extLst>
          </p:cNvPr>
          <p:cNvSpPr/>
          <p:nvPr/>
        </p:nvSpPr>
        <p:spPr>
          <a:xfrm>
            <a:off x="0" y="6158204"/>
            <a:ext cx="12192000" cy="699796"/>
          </a:xfrm>
          <a:prstGeom prst="rect">
            <a:avLst/>
          </a:prstGeom>
          <a:solidFill>
            <a:srgbClr val="CE0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DB3-0514-4C02-908B-0B4292F4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9" y="6328519"/>
            <a:ext cx="1891005" cy="52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1A2713-0F71-4077-98B5-A0C7312E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5D539A-A0BC-46F4-85EF-1B14173974E4}"/>
              </a:ext>
            </a:extLst>
          </p:cNvPr>
          <p:cNvSpPr/>
          <p:nvPr/>
        </p:nvSpPr>
        <p:spPr>
          <a:xfrm>
            <a:off x="0" y="0"/>
            <a:ext cx="12192000" cy="1350628"/>
          </a:xfrm>
          <a:prstGeom prst="rect">
            <a:avLst/>
          </a:prstGeom>
          <a:solidFill>
            <a:srgbClr val="CE0E2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Verdana"/>
                <a:ea typeface="Verdana"/>
              </a:rPr>
              <a:t>Translate Strategic Plan Terminology to SPOL Planning Module Terminology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928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28B4D63-C2C4-D993-347B-5A21E309C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259475"/>
              </p:ext>
            </p:extLst>
          </p:nvPr>
        </p:nvGraphicFramePr>
        <p:xfrm>
          <a:off x="789709" y="955963"/>
          <a:ext cx="10483385" cy="4812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968101344"/>
                    </a:ext>
                  </a:extLst>
                </a:gridCol>
                <a:gridCol w="5454185">
                  <a:extLst>
                    <a:ext uri="{9D8B030D-6E8A-4147-A177-3AD203B41FA5}">
                      <a16:colId xmlns:a16="http://schemas.microsoft.com/office/drawing/2014/main" val="2985755773"/>
                    </a:ext>
                  </a:extLst>
                </a:gridCol>
              </a:tblGrid>
              <a:tr h="831272">
                <a:tc>
                  <a:txBody>
                    <a:bodyPr/>
                    <a:lstStyle/>
                    <a:p>
                      <a:pPr rtl="0" fontAlgn="base"/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Strategic Plan Terminology​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71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SPOL Planning Module Terminology​</a:t>
                      </a:r>
                      <a:endParaRPr lang="en-US" dirty="0">
                        <a:effectLst/>
                        <a:latin typeface="Calibri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7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94677"/>
                  </a:ext>
                </a:extLst>
              </a:tr>
              <a:tr h="995228">
                <a:tc>
                  <a:txBody>
                    <a:bodyPr/>
                    <a:lstStyle/>
                    <a:p>
                      <a:pPr rtl="0" fontAlgn="base"/>
                      <a:r>
                        <a:rPr lang="en-US" sz="2400" dirty="0">
                          <a:effectLst/>
                          <a:latin typeface="Calibri"/>
                        </a:rPr>
                        <a:t>Goal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effectLst/>
                          <a:latin typeface="Calibri"/>
                        </a:rPr>
                        <a:t>Goal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571308"/>
                  </a:ext>
                </a:extLst>
              </a:tr>
              <a:tr h="9952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effectLst/>
                          <a:latin typeface="Calibri"/>
                        </a:rPr>
                        <a:t>Objective 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effectLst/>
                          <a:latin typeface="Calibri"/>
                        </a:rPr>
                        <a:t>Objective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439910"/>
                  </a:ext>
                </a:extLst>
              </a:tr>
              <a:tr h="9952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effectLst/>
                          <a:latin typeface="Calibri"/>
                        </a:rPr>
                        <a:t>Action Item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effectLst/>
                          <a:latin typeface="Calibri"/>
                        </a:rPr>
                        <a:t>Task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133337"/>
                  </a:ext>
                </a:extLst>
              </a:tr>
              <a:tr h="99522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effectLst/>
                          <a:latin typeface="Calibri"/>
                        </a:rPr>
                        <a:t>Task</a:t>
                      </a:r>
                    </a:p>
                  </a:txBody>
                  <a:tcPr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effectLst/>
                          <a:latin typeface="Calibri"/>
                        </a:rPr>
                        <a:t>--</a:t>
                      </a:r>
                    </a:p>
                  </a:txBody>
                  <a:tcPr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558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54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BFFCE319-1CD4-B5A4-F532-150D8521E8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3077"/>
          <a:stretch/>
        </p:blipFill>
        <p:spPr>
          <a:xfrm>
            <a:off x="833120" y="1003169"/>
            <a:ext cx="9530080" cy="1918463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38EF30E-A790-9721-D04E-8688B7B3D3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4483"/>
          <a:stretch/>
        </p:blipFill>
        <p:spPr>
          <a:xfrm>
            <a:off x="772160" y="3510232"/>
            <a:ext cx="9530080" cy="29159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8A187C-EEDE-941E-4B4A-C3632857A0DC}"/>
              </a:ext>
            </a:extLst>
          </p:cNvPr>
          <p:cNvSpPr/>
          <p:nvPr/>
        </p:nvSpPr>
        <p:spPr>
          <a:xfrm>
            <a:off x="829324" y="1697555"/>
            <a:ext cx="4104172" cy="12268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3779C2-768B-E825-8D57-ED267A8D6FD4}"/>
              </a:ext>
            </a:extLst>
          </p:cNvPr>
          <p:cNvSpPr/>
          <p:nvPr/>
        </p:nvSpPr>
        <p:spPr>
          <a:xfrm>
            <a:off x="5756924" y="4704915"/>
            <a:ext cx="4226092" cy="17246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F576F5CA-3DC3-D784-85BE-E15E5402B7E1}"/>
              </a:ext>
            </a:extLst>
          </p:cNvPr>
          <p:cNvSpPr/>
          <p:nvPr/>
        </p:nvSpPr>
        <p:spPr>
          <a:xfrm rot="19020000">
            <a:off x="5015190" y="2725324"/>
            <a:ext cx="525908" cy="224737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F7EAEAF8-AF42-71A0-C5B1-7471662D44C3}"/>
              </a:ext>
            </a:extLst>
          </p:cNvPr>
          <p:cNvSpPr txBox="1"/>
          <p:nvPr/>
        </p:nvSpPr>
        <p:spPr>
          <a:xfrm>
            <a:off x="480965" y="399512"/>
            <a:ext cx="10101413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cs typeface="Calibri"/>
              </a:rPr>
              <a:t>An Action Item in the strategic plan dashboard represents a Task in the SPOL Planning module.</a:t>
            </a:r>
            <a:endParaRPr lang="en-US" dirty="0">
              <a:solidFill>
                <a:srgbClr val="FF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5769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F27B46-9523-4E97-8B08-99A0CC122D03}"/>
              </a:ext>
            </a:extLst>
          </p:cNvPr>
          <p:cNvSpPr/>
          <p:nvPr/>
        </p:nvSpPr>
        <p:spPr>
          <a:xfrm>
            <a:off x="0" y="6158204"/>
            <a:ext cx="12192000" cy="699796"/>
          </a:xfrm>
          <a:prstGeom prst="rect">
            <a:avLst/>
          </a:prstGeom>
          <a:solidFill>
            <a:srgbClr val="CE0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DB3-0514-4C02-908B-0B4292F4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9" y="6328519"/>
            <a:ext cx="1891005" cy="52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1A2713-0F71-4077-98B5-A0C7312E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5D539A-A0BC-46F4-85EF-1B14173974E4}"/>
              </a:ext>
            </a:extLst>
          </p:cNvPr>
          <p:cNvSpPr/>
          <p:nvPr/>
        </p:nvSpPr>
        <p:spPr>
          <a:xfrm>
            <a:off x="0" y="0"/>
            <a:ext cx="12192000" cy="1350628"/>
          </a:xfrm>
          <a:prstGeom prst="rect">
            <a:avLst/>
          </a:prstGeom>
          <a:solidFill>
            <a:srgbClr val="CE0E2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Verdana"/>
                <a:ea typeface="Verdana"/>
              </a:rPr>
              <a:t>Update the Implementation Status of an Action Item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83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Open SPOL</a:t>
            </a:r>
            <a:endParaRPr lang="en-US" dirty="0"/>
          </a:p>
        </p:txBody>
      </p:sp>
      <p:pic>
        <p:nvPicPr>
          <p:cNvPr id="3" name="Picture 2" descr="A screenshot of a calendar&#10;&#10;Description automatically generated">
            <a:extLst>
              <a:ext uri="{FF2B5EF4-FFF2-40B4-BE49-F238E27FC236}">
                <a16:creationId xmlns:a16="http://schemas.microsoft.com/office/drawing/2014/main" id="{F8139DE3-10EB-1226-E06F-FF2C1E3FC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946" y="994954"/>
            <a:ext cx="10099963" cy="560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13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Select the desired year from the planning year dropdown menu in the upper right corner</a:t>
            </a:r>
            <a:endParaRPr lang="en-US" dirty="0"/>
          </a:p>
        </p:txBody>
      </p:sp>
      <p:pic>
        <p:nvPicPr>
          <p:cNvPr id="2" name="Picture 1" descr="A screenshot of a calendar&#10;&#10;Description automatically generated">
            <a:extLst>
              <a:ext uri="{FF2B5EF4-FFF2-40B4-BE49-F238E27FC236}">
                <a16:creationId xmlns:a16="http://schemas.microsoft.com/office/drawing/2014/main" id="{5228A676-EA71-9EFC-91B0-8567C1360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837" y="915093"/>
            <a:ext cx="10446326" cy="5734395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D6419ED8-D4C6-FAD0-E3F0-BEECE549A568}"/>
              </a:ext>
            </a:extLst>
          </p:cNvPr>
          <p:cNvSpPr/>
          <p:nvPr/>
        </p:nvSpPr>
        <p:spPr>
          <a:xfrm rot="14220000">
            <a:off x="7400294" y="720306"/>
            <a:ext cx="464948" cy="225703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58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the Planning icon in the left sidebar</a:t>
            </a:r>
            <a:endParaRPr lang="en-US" dirty="0"/>
          </a:p>
        </p:txBody>
      </p:sp>
      <p:pic>
        <p:nvPicPr>
          <p:cNvPr id="3" name="Picture 2" descr="A screenshot of a calendar&#10;&#10;Description automatically generated">
            <a:extLst>
              <a:ext uri="{FF2B5EF4-FFF2-40B4-BE49-F238E27FC236}">
                <a16:creationId xmlns:a16="http://schemas.microsoft.com/office/drawing/2014/main" id="{9DFEB62F-94BD-0A27-710C-4C9C74917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964" y="899884"/>
            <a:ext cx="10280072" cy="5681688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D6419ED8-D4C6-FAD0-E3F0-BEECE549A568}"/>
              </a:ext>
            </a:extLst>
          </p:cNvPr>
          <p:cNvSpPr/>
          <p:nvPr/>
        </p:nvSpPr>
        <p:spPr>
          <a:xfrm rot="18420000">
            <a:off x="454651" y="1388238"/>
            <a:ext cx="464948" cy="10332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83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MiSU – Strategic Plan 2022-2025 in the expanded sidebar</a:t>
            </a:r>
            <a:endParaRPr lang="en-US" dirty="0"/>
          </a:p>
        </p:txBody>
      </p:sp>
      <p:pic>
        <p:nvPicPr>
          <p:cNvPr id="2" name="Picture 1" descr="A screenshot of a calendar&#10;&#10;Description automatically generated">
            <a:extLst>
              <a:ext uri="{FF2B5EF4-FFF2-40B4-BE49-F238E27FC236}">
                <a16:creationId xmlns:a16="http://schemas.microsoft.com/office/drawing/2014/main" id="{97ABCCA7-6D96-DBBD-E6DF-92771D69D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65" y="776656"/>
            <a:ext cx="10598726" cy="5803452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D6419ED8-D4C6-FAD0-E3F0-BEECE549A568}"/>
              </a:ext>
            </a:extLst>
          </p:cNvPr>
          <p:cNvSpPr/>
          <p:nvPr/>
        </p:nvSpPr>
        <p:spPr>
          <a:xfrm rot="18420000">
            <a:off x="552430" y="4554244"/>
            <a:ext cx="589638" cy="163358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32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the Objectives tab</a:t>
            </a:r>
            <a:endParaRPr lang="en-US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6963BD6-E1BE-1AF2-DB6C-AC406BD84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28" y="1393359"/>
            <a:ext cx="11125199" cy="4459209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D6419ED8-D4C6-FAD0-E3F0-BEECE549A568}"/>
              </a:ext>
            </a:extLst>
          </p:cNvPr>
          <p:cNvSpPr/>
          <p:nvPr/>
        </p:nvSpPr>
        <p:spPr>
          <a:xfrm rot="8640000">
            <a:off x="3297977" y="2121419"/>
            <a:ext cx="464948" cy="225703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4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F8ECB82-0C10-49E2-AF17-60A985A1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Target Audience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65D3A2-1855-4A71-9AF3-EFCFAEBC2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,Sans-Serif" panose="020B0604020202020204" pitchFamily="34" charset="0"/>
            </a:pPr>
            <a:r>
              <a:rPr lang="en-US" dirty="0"/>
              <a:t>University leaders who are responsible for reporting the implementation status of MiSU's Strategic Plan 2022-2025 action items</a:t>
            </a:r>
          </a:p>
          <a:p>
            <a:pPr marL="800100" lvl="1" indent="-342900">
              <a:buFont typeface="Arial,Sans-Serif" panose="020B0604020202020204" pitchFamily="34" charset="0"/>
            </a:pPr>
            <a:r>
              <a:rPr lang="en-US" dirty="0">
                <a:cs typeface="Calibri"/>
              </a:rPr>
              <a:t>President, VPAA, AVPAA, VPAF, VPSA, VPEMO, VPA, AD</a:t>
            </a:r>
          </a:p>
          <a:p>
            <a:pPr marL="342900" indent="-342900">
              <a:buFont typeface="Arial,Sans-Serif" panose="020B0604020202020204" pitchFamily="34" charset="0"/>
            </a:pPr>
            <a:endParaRPr lang="en-US" dirty="0">
              <a:cs typeface="Calibri"/>
            </a:endParaRPr>
          </a:p>
          <a:p>
            <a:pPr marL="342900" indent="-342900">
              <a:buFont typeface="Arial,Sans-Serif" panose="020B0604020202020204" pitchFamily="34" charset="0"/>
            </a:pPr>
            <a:r>
              <a:rPr lang="en-US" dirty="0">
                <a:cs typeface="Calibri"/>
              </a:rPr>
              <a:t>Prerequisite</a:t>
            </a:r>
          </a:p>
          <a:p>
            <a:pPr marL="800100" lvl="1" indent="-342900">
              <a:buFont typeface="Arial,Sans-Serif" panose="020B0604020202020204" pitchFamily="34" charset="0"/>
            </a:pPr>
            <a:r>
              <a:rPr lang="en-US">
                <a:cs typeface="Calibri"/>
              </a:rPr>
              <a:t>Strategic plan action items have been entered into the Planning module in SPOL</a:t>
            </a:r>
            <a:endParaRPr lang="en-US">
              <a:ea typeface="Calibri"/>
              <a:cs typeface="Calibri"/>
            </a:endParaRPr>
          </a:p>
          <a:p>
            <a:pPr marL="800100" lvl="1" indent="-342900">
              <a:buFont typeface="Arial,Sans-Serif" panose="020B0604020202020204" pitchFamily="34" charset="0"/>
            </a:pPr>
            <a:r>
              <a:rPr lang="en-US" dirty="0">
                <a:cs typeface="Calibri"/>
              </a:rPr>
              <a:t>Information relevant to the implementation status of action items is available in a suitable format for reporting in SPOL</a:t>
            </a:r>
            <a:endParaRPr lang="en-US" dirty="0">
              <a:ea typeface="Calibri" panose="020F0502020204030204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2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the Objective with the action item to be reported on</a:t>
            </a:r>
            <a:endParaRPr lang="en-US" dirty="0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645B11A4-687B-D4C0-5718-9DDCE13CD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64" y="971217"/>
            <a:ext cx="10002980" cy="5483602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D6419ED8-D4C6-FAD0-E3F0-BEECE549A568}"/>
              </a:ext>
            </a:extLst>
          </p:cNvPr>
          <p:cNvSpPr/>
          <p:nvPr/>
        </p:nvSpPr>
        <p:spPr>
          <a:xfrm rot="2640000">
            <a:off x="7368992" y="1896435"/>
            <a:ext cx="464948" cy="8946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8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the Tasks tab</a:t>
            </a:r>
            <a:endParaRPr lang="en-US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A129896-ABCA-AA37-3A1E-9A2052E89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240" y="996643"/>
            <a:ext cx="10383520" cy="5728314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D6419ED8-D4C6-FAD0-E3F0-BEECE549A568}"/>
              </a:ext>
            </a:extLst>
          </p:cNvPr>
          <p:cNvSpPr/>
          <p:nvPr/>
        </p:nvSpPr>
        <p:spPr>
          <a:xfrm rot="9300000">
            <a:off x="2351902" y="1838377"/>
            <a:ext cx="464948" cy="119485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10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Scroll vertically through the tasks to locate the task (i.e., action item) to be reported on</a:t>
            </a:r>
            <a:endParaRPr lang="en-US" dirty="0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171848A6-C23B-521C-95C3-5095E8B9C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889724"/>
            <a:ext cx="10271760" cy="5688152"/>
          </a:xfrm>
          <a:prstGeom prst="rect">
            <a:avLst/>
          </a:prstGeom>
        </p:spPr>
      </p:pic>
      <p:sp>
        <p:nvSpPr>
          <p:cNvPr id="7" name="Arrow: Up-Down 6">
            <a:extLst>
              <a:ext uri="{FF2B5EF4-FFF2-40B4-BE49-F238E27FC236}">
                <a16:creationId xmlns:a16="http://schemas.microsoft.com/office/drawing/2014/main" id="{771974F4-5E21-F878-0D21-17F9195B0FE4}"/>
              </a:ext>
            </a:extLst>
          </p:cNvPr>
          <p:cNvSpPr/>
          <p:nvPr/>
        </p:nvSpPr>
        <p:spPr>
          <a:xfrm>
            <a:off x="11164455" y="2805545"/>
            <a:ext cx="496454" cy="2620818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07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83F18AB-2D67-52C2-13F6-B2F9310210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5" t="21109" r="264" b="21467"/>
          <a:stretch/>
        </p:blipFill>
        <p:spPr>
          <a:xfrm>
            <a:off x="627389" y="1153884"/>
            <a:ext cx="9302331" cy="2961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BFFCE319-1CD4-B5A4-F532-150D8521E8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3077"/>
          <a:stretch/>
        </p:blipFill>
        <p:spPr>
          <a:xfrm>
            <a:off x="1534160" y="4701409"/>
            <a:ext cx="9530080" cy="19184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8A187C-EEDE-941E-4B4A-C3632857A0DC}"/>
              </a:ext>
            </a:extLst>
          </p:cNvPr>
          <p:cNvSpPr/>
          <p:nvPr/>
        </p:nvSpPr>
        <p:spPr>
          <a:xfrm>
            <a:off x="1225564" y="1616275"/>
            <a:ext cx="7243612" cy="5054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3779C2-768B-E825-8D57-ED267A8D6FD4}"/>
              </a:ext>
            </a:extLst>
          </p:cNvPr>
          <p:cNvSpPr/>
          <p:nvPr/>
        </p:nvSpPr>
        <p:spPr>
          <a:xfrm>
            <a:off x="1479564" y="5588835"/>
            <a:ext cx="4195612" cy="4343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F7EAEAF8-AF42-71A0-C5B1-7471662D44C3}"/>
              </a:ext>
            </a:extLst>
          </p:cNvPr>
          <p:cNvSpPr txBox="1"/>
          <p:nvPr/>
        </p:nvSpPr>
        <p:spPr>
          <a:xfrm>
            <a:off x="480965" y="399512"/>
            <a:ext cx="10101413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cs typeface="Calibri"/>
              </a:rPr>
              <a:t>The Task number and description in SPOL are the same as the Action Item number and description on the Strategic Plan dashboard</a:t>
            </a:r>
            <a:endParaRPr lang="en-US" dirty="0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B94CBDBE-73C6-29F4-A9BB-054EF591FB5D}"/>
              </a:ext>
            </a:extLst>
          </p:cNvPr>
          <p:cNvSpPr/>
          <p:nvPr/>
        </p:nvSpPr>
        <p:spPr>
          <a:xfrm>
            <a:off x="2602539" y="2140941"/>
            <a:ext cx="294640" cy="3413760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97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EA49340-65F6-B8D4-DBB1-E9B324B29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889724"/>
            <a:ext cx="10271760" cy="5688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the task number or description to open the Task Details pane </a:t>
            </a:r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3F702CC-192F-173E-4613-84B0AA3D5F18}"/>
              </a:ext>
            </a:extLst>
          </p:cNvPr>
          <p:cNvSpPr/>
          <p:nvPr/>
        </p:nvSpPr>
        <p:spPr>
          <a:xfrm rot="18420000">
            <a:off x="1095348" y="2461215"/>
            <a:ext cx="424308" cy="208986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3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The Task Details pane displays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3C64B9A-3A64-8611-2FBE-9EF91823D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" y="903480"/>
            <a:ext cx="11155680" cy="5670801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33F702CC-192F-173E-4613-84B0AA3D5F18}"/>
              </a:ext>
            </a:extLst>
          </p:cNvPr>
          <p:cNvSpPr/>
          <p:nvPr/>
        </p:nvSpPr>
        <p:spPr>
          <a:xfrm rot="13080000">
            <a:off x="7551500" y="2567067"/>
            <a:ext cx="464948" cy="158740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8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Select the current implementation status of the task from the Status dropdown menu</a:t>
            </a:r>
            <a:endParaRPr lang="en-US" dirty="0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ECAB1D1A-4644-8330-1A57-F63B17056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" y="915001"/>
            <a:ext cx="10800080" cy="5576639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33F702CC-192F-173E-4613-84B0AA3D5F18}"/>
              </a:ext>
            </a:extLst>
          </p:cNvPr>
          <p:cNvSpPr/>
          <p:nvPr/>
        </p:nvSpPr>
        <p:spPr>
          <a:xfrm rot="18960000">
            <a:off x="7541802" y="2963307"/>
            <a:ext cx="464948" cy="158740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48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Scroll to the bottom of the Task Details pane. Click Save.</a:t>
            </a:r>
            <a:endParaRPr lang="en-US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9808BDB-7869-19D1-1D3C-9B788DB59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60" y="994234"/>
            <a:ext cx="10434320" cy="5580732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33F702CC-192F-173E-4613-84B0AA3D5F18}"/>
              </a:ext>
            </a:extLst>
          </p:cNvPr>
          <p:cNvSpPr/>
          <p:nvPr/>
        </p:nvSpPr>
        <p:spPr>
          <a:xfrm rot="660000">
            <a:off x="11007969" y="3812007"/>
            <a:ext cx="464948" cy="22339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86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F27B46-9523-4E97-8B08-99A0CC122D03}"/>
              </a:ext>
            </a:extLst>
          </p:cNvPr>
          <p:cNvSpPr/>
          <p:nvPr/>
        </p:nvSpPr>
        <p:spPr>
          <a:xfrm>
            <a:off x="0" y="6158204"/>
            <a:ext cx="12192000" cy="699796"/>
          </a:xfrm>
          <a:prstGeom prst="rect">
            <a:avLst/>
          </a:prstGeom>
          <a:solidFill>
            <a:srgbClr val="CE0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DB3-0514-4C02-908B-0B4292F4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9" y="6328519"/>
            <a:ext cx="1891005" cy="52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1A2713-0F71-4077-98B5-A0C7312E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5D539A-A0BC-46F4-85EF-1B14173974E4}"/>
              </a:ext>
            </a:extLst>
          </p:cNvPr>
          <p:cNvSpPr/>
          <p:nvPr/>
        </p:nvSpPr>
        <p:spPr>
          <a:xfrm>
            <a:off x="0" y="0"/>
            <a:ext cx="12192000" cy="1350628"/>
          </a:xfrm>
          <a:prstGeom prst="rect">
            <a:avLst/>
          </a:prstGeom>
          <a:solidFill>
            <a:srgbClr val="CE0E2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Verdana"/>
                <a:ea typeface="Verdana"/>
              </a:rPr>
              <a:t>Write a Description of the Implementation Status </a:t>
            </a:r>
            <a:r>
              <a:rPr lang="en-US" sz="4000">
                <a:solidFill>
                  <a:schemeClr val="bg1"/>
                </a:solidFill>
                <a:latin typeface="Verdana"/>
                <a:ea typeface="Verdana"/>
              </a:rPr>
              <a:t>of an Action Item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0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C4BC084-5B2B-D5B5-9905-A04BDFFFF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889724"/>
            <a:ext cx="10271760" cy="56881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the comment icon adjacent to the task (i.e., action item) description to open the Remarks pane </a:t>
            </a:r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3F702CC-192F-173E-4613-84B0AA3D5F18}"/>
              </a:ext>
            </a:extLst>
          </p:cNvPr>
          <p:cNvSpPr/>
          <p:nvPr/>
        </p:nvSpPr>
        <p:spPr>
          <a:xfrm rot="18420000">
            <a:off x="8744170" y="2151160"/>
            <a:ext cx="464948" cy="25572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28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F8ECB82-0C10-49E2-AF17-60A985A1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Required Materials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65D3A2-1855-4A71-9AF3-EFCFAEBC2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,Sans-Serif" panose="020B0604020202020204" pitchFamily="34" charset="0"/>
            </a:pPr>
            <a:r>
              <a:rPr lang="en-US" dirty="0">
                <a:ea typeface="Calibri"/>
                <a:cs typeface="Calibri"/>
                <a:hlinkClick r:id="rId2"/>
              </a:rPr>
              <a:t>Strategic Plan Dashboard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Font typeface="Arial,Sans-Serif" panose="020B0604020202020204" pitchFamily="34" charset="0"/>
            </a:pPr>
            <a:r>
              <a:rPr lang="en-US" dirty="0">
                <a:ea typeface="Calibri"/>
                <a:cs typeface="Calibri"/>
                <a:hlinkClick r:id="rId3"/>
              </a:rPr>
              <a:t>Strategic Planning Online (SPOL)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605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The Remarks pane displays</a:t>
            </a:r>
            <a:endParaRPr lang="en-US" dirty="0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C39A41AB-2D72-4AFA-496E-0146BF703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1024207"/>
            <a:ext cx="10261600" cy="565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89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B44B5CB-D6A8-81EB-DA50-5B489EA0A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1024207"/>
            <a:ext cx="10261600" cy="56528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the plus (+) icon in the upper right corner</a:t>
            </a:r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3F702CC-192F-173E-4613-84B0AA3D5F18}"/>
              </a:ext>
            </a:extLst>
          </p:cNvPr>
          <p:cNvSpPr/>
          <p:nvPr/>
        </p:nvSpPr>
        <p:spPr>
          <a:xfrm rot="13260000">
            <a:off x="10070092" y="2903248"/>
            <a:ext cx="464948" cy="12641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60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Select a date for the remark from the Date dropdown menu</a:t>
            </a:r>
            <a:endParaRPr lang="en-US" dirty="0"/>
          </a:p>
        </p:txBody>
      </p:sp>
      <p:pic>
        <p:nvPicPr>
          <p:cNvPr id="3" name="Picture 2" descr="A screenshot of a calendar&#10;&#10;Description automatically generated">
            <a:extLst>
              <a:ext uri="{FF2B5EF4-FFF2-40B4-BE49-F238E27FC236}">
                <a16:creationId xmlns:a16="http://schemas.microsoft.com/office/drawing/2014/main" id="{8A0281A8-BE8F-B4D7-EF94-84AA89C86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" y="723900"/>
            <a:ext cx="10647680" cy="5908040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33F702CC-192F-173E-4613-84B0AA3D5F18}"/>
              </a:ext>
            </a:extLst>
          </p:cNvPr>
          <p:cNvSpPr/>
          <p:nvPr/>
        </p:nvSpPr>
        <p:spPr>
          <a:xfrm rot="4140000">
            <a:off x="4846466" y="1883553"/>
            <a:ext cx="464948" cy="12641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78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Write a description of the implementation status of the task. For example, comment on its progress, challenges, and/or recommendations that may be informed by its implementation status.</a:t>
            </a:r>
            <a:endParaRPr lang="en-US" dirty="0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85CDCE55-2791-2997-2A84-C08624D7D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20" y="1170778"/>
            <a:ext cx="9966960" cy="5501965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33F702CC-192F-173E-4613-84B0AA3D5F18}"/>
              </a:ext>
            </a:extLst>
          </p:cNvPr>
          <p:cNvSpPr/>
          <p:nvPr/>
        </p:nvSpPr>
        <p:spPr>
          <a:xfrm rot="7020000">
            <a:off x="4761492" y="4030084"/>
            <a:ext cx="464948" cy="12641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157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D0C9AA1-EA69-1005-F10C-348A04A85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20" y="1170778"/>
            <a:ext cx="9966960" cy="55019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Save</a:t>
            </a:r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3F702CC-192F-173E-4613-84B0AA3D5F18}"/>
              </a:ext>
            </a:extLst>
          </p:cNvPr>
          <p:cNvSpPr/>
          <p:nvPr/>
        </p:nvSpPr>
        <p:spPr>
          <a:xfrm rot="18540000">
            <a:off x="7230372" y="4242983"/>
            <a:ext cx="464948" cy="12641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39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8333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The description appears in the Remarks pane with its date and the name of the person who entered the remark</a:t>
            </a:r>
            <a:endParaRPr lang="en-US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63062BC-39B9-5593-B18D-211224C83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960" y="1028591"/>
            <a:ext cx="10048240" cy="5552658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33F702CC-192F-173E-4613-84B0AA3D5F18}"/>
              </a:ext>
            </a:extLst>
          </p:cNvPr>
          <p:cNvSpPr/>
          <p:nvPr/>
        </p:nvSpPr>
        <p:spPr>
          <a:xfrm rot="13080000">
            <a:off x="7532401" y="3438496"/>
            <a:ext cx="464948" cy="12641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63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BA7DCC9-FC3A-17DE-AC1A-C49665AFD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008271"/>
            <a:ext cx="10048240" cy="55526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8333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the X in the upper right corner to close the Remarks pane</a:t>
            </a:r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3F702CC-192F-173E-4613-84B0AA3D5F18}"/>
              </a:ext>
            </a:extLst>
          </p:cNvPr>
          <p:cNvSpPr/>
          <p:nvPr/>
        </p:nvSpPr>
        <p:spPr>
          <a:xfrm rot="13080000">
            <a:off x="10035917" y="2305194"/>
            <a:ext cx="464948" cy="12641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368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842A52-7A43-4CD6-8BA8-C09A6A2C1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45"/>
            <a:ext cx="10515600" cy="4450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Verdana"/>
                <a:ea typeface="Verdana"/>
              </a:rPr>
              <a:t>Identify action items that require reporting</a:t>
            </a:r>
          </a:p>
          <a:p>
            <a:r>
              <a:rPr lang="en-US" dirty="0">
                <a:latin typeface="Verdana"/>
                <a:ea typeface="Verdana"/>
              </a:rPr>
              <a:t>Translate strategic plan terminology to SPOL Planning module terminology</a:t>
            </a:r>
          </a:p>
          <a:p>
            <a:r>
              <a:rPr lang="en-US" dirty="0">
                <a:latin typeface="Verdana"/>
                <a:ea typeface="Verdana"/>
              </a:rPr>
              <a:t>Update the implementation status of an action item in SPOL</a:t>
            </a:r>
            <a:endParaRPr lang="en-US" dirty="0">
              <a:latin typeface="Verdana"/>
              <a:ea typeface="Verdana"/>
              <a:cs typeface="Calibri" panose="020F0502020204030204"/>
            </a:endParaRPr>
          </a:p>
          <a:p>
            <a:r>
              <a:rPr lang="en-US" dirty="0">
                <a:latin typeface="Verdana"/>
                <a:ea typeface="Verdana"/>
              </a:rPr>
              <a:t>Write a description of the implementation status of an action item in SPOL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27B46-9523-4E97-8B08-99A0CC122D03}"/>
              </a:ext>
            </a:extLst>
          </p:cNvPr>
          <p:cNvSpPr/>
          <p:nvPr/>
        </p:nvSpPr>
        <p:spPr>
          <a:xfrm>
            <a:off x="0" y="6158204"/>
            <a:ext cx="12192000" cy="699796"/>
          </a:xfrm>
          <a:prstGeom prst="rect">
            <a:avLst/>
          </a:prstGeom>
          <a:solidFill>
            <a:srgbClr val="CE0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DB3-0514-4C02-908B-0B4292F4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9" y="6328519"/>
            <a:ext cx="1891005" cy="52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1A2713-0F71-4077-98B5-A0C7312E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5D539A-A0BC-46F4-85EF-1B14173974E4}"/>
              </a:ext>
            </a:extLst>
          </p:cNvPr>
          <p:cNvSpPr/>
          <p:nvPr/>
        </p:nvSpPr>
        <p:spPr>
          <a:xfrm>
            <a:off x="0" y="0"/>
            <a:ext cx="12192000" cy="1350628"/>
          </a:xfrm>
          <a:prstGeom prst="rect">
            <a:avLst/>
          </a:prstGeom>
          <a:solidFill>
            <a:srgbClr val="CE0E2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Verdana"/>
                <a:ea typeface="Verdana"/>
              </a:rPr>
              <a:t>Review of Objectives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68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0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36F9F5A-904D-46DE-9F15-C5D67C695A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66" y="1170774"/>
            <a:ext cx="4706032" cy="44628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5A8BE08-3FFC-4836-8800-BF3B704C015C}"/>
              </a:ext>
            </a:extLst>
          </p:cNvPr>
          <p:cNvSpPr txBox="1"/>
          <p:nvPr/>
        </p:nvSpPr>
        <p:spPr>
          <a:xfrm>
            <a:off x="6828447" y="1728175"/>
            <a:ext cx="4660900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>
              <a:latin typeface="Montserrat Medium" panose="00000600000000000000" pitchFamily="2" charset="0"/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Thank You!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84E0F-130B-4D88-87C7-34ED098C6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69258" y="6281974"/>
            <a:ext cx="6314873" cy="74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4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diagram, screenshot, font&#10;&#10;Description automatically generated">
            <a:extLst>
              <a:ext uri="{FF2B5EF4-FFF2-40B4-BE49-F238E27FC236}">
                <a16:creationId xmlns:a16="http://schemas.microsoft.com/office/drawing/2014/main" id="{CBED9F2A-EA89-4483-745E-33F83F3E0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44" y="1308989"/>
            <a:ext cx="8983360" cy="5485997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F8ECB82-0C10-49E2-AF17-60A985A1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Strategic Plan Basic Structure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01CC67-94CF-B331-045B-E0E0091A837A}"/>
              </a:ext>
            </a:extLst>
          </p:cNvPr>
          <p:cNvSpPr/>
          <p:nvPr/>
        </p:nvSpPr>
        <p:spPr>
          <a:xfrm>
            <a:off x="4580761" y="1307377"/>
            <a:ext cx="1525282" cy="47149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4F960-1826-4376-158C-00F7761716E8}"/>
              </a:ext>
            </a:extLst>
          </p:cNvPr>
          <p:cNvSpPr txBox="1"/>
          <p:nvPr/>
        </p:nvSpPr>
        <p:spPr>
          <a:xfrm>
            <a:off x="9813506" y="3399815"/>
            <a:ext cx="211767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The guidance in these slides focuses on action item reporting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F181BBE-4DB2-6656-B666-8AD052333699}"/>
              </a:ext>
            </a:extLst>
          </p:cNvPr>
          <p:cNvSpPr/>
          <p:nvPr/>
        </p:nvSpPr>
        <p:spPr>
          <a:xfrm rot="5400000">
            <a:off x="7715650" y="2049255"/>
            <a:ext cx="526731" cy="37383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2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F27B46-9523-4E97-8B08-99A0CC122D03}"/>
              </a:ext>
            </a:extLst>
          </p:cNvPr>
          <p:cNvSpPr/>
          <p:nvPr/>
        </p:nvSpPr>
        <p:spPr>
          <a:xfrm>
            <a:off x="0" y="6158204"/>
            <a:ext cx="12192000" cy="699796"/>
          </a:xfrm>
          <a:prstGeom prst="rect">
            <a:avLst/>
          </a:prstGeom>
          <a:solidFill>
            <a:srgbClr val="CE0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E2DB3-0514-4C02-908B-0B4292F47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9" y="6328519"/>
            <a:ext cx="1891005" cy="52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1A2713-0F71-4077-98B5-A0C7312E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5D539A-A0BC-46F4-85EF-1B14173974E4}"/>
              </a:ext>
            </a:extLst>
          </p:cNvPr>
          <p:cNvSpPr/>
          <p:nvPr/>
        </p:nvSpPr>
        <p:spPr>
          <a:xfrm>
            <a:off x="0" y="0"/>
            <a:ext cx="12192000" cy="1350628"/>
          </a:xfrm>
          <a:prstGeom prst="rect">
            <a:avLst/>
          </a:prstGeom>
          <a:solidFill>
            <a:srgbClr val="CE0E2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  <a:latin typeface="Verdana"/>
                <a:ea typeface="Verdana"/>
              </a:rPr>
              <a:t>How to Open the Strategic Plan Dashboard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Go to the Strategic Plan Progress Reports page. </a:t>
            </a:r>
            <a:endParaRPr lang="en-US" dirty="0"/>
          </a:p>
          <a:p>
            <a:r>
              <a:rPr lang="en-US" dirty="0">
                <a:ea typeface="+mn-lt"/>
                <a:cs typeface="+mn-lt"/>
                <a:hlinkClick r:id="rId4"/>
              </a:rPr>
              <a:t>https://www.minotstateu.edu/strategicplan/progress-reports.shtml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CAD39EC-9B59-E93B-54D1-1AF7BBFA3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335" y="1151612"/>
            <a:ext cx="10541328" cy="542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7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Click Strategic Plan Dashboard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CAD39EC-9B59-E93B-54D1-1AF7BBFA3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35" y="1151612"/>
            <a:ext cx="10541328" cy="5425633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E41ABE5D-24CF-C5A2-45D0-B3C7E5A54E8B}"/>
              </a:ext>
            </a:extLst>
          </p:cNvPr>
          <p:cNvSpPr/>
          <p:nvPr/>
        </p:nvSpPr>
        <p:spPr>
          <a:xfrm rot="18240000">
            <a:off x="2714828" y="2886954"/>
            <a:ext cx="464948" cy="140951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2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01C0-8AFD-4CF7-AEB2-1C11DC90E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89" y="6316910"/>
            <a:ext cx="1932465" cy="5410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F65DD-E73D-4690-8006-E1842402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72" y="6339107"/>
            <a:ext cx="3932237" cy="462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BDCC49-ED48-9304-1398-9BD1C2D95B38}"/>
              </a:ext>
            </a:extLst>
          </p:cNvPr>
          <p:cNvSpPr txBox="1"/>
          <p:nvPr/>
        </p:nvSpPr>
        <p:spPr>
          <a:xfrm>
            <a:off x="968645" y="348712"/>
            <a:ext cx="10267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The Strategic Plan Dashboard displays</a:t>
            </a:r>
            <a:endParaRPr lang="en-US" dirty="0"/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E61F447-FFCD-29D6-4AA7-09496A27F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796952"/>
            <a:ext cx="9753599" cy="580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26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U Powerpoint Presentation Template V1 - 2022" id="{6B96C8AC-F559-4D8D-B13F-E439B38CE1F1}" vid="{F3CA95A1-A273-4C38-9811-662D721291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4c153de-0ada-4cc7-97e6-06b5cae3b453">
      <UserInfo>
        <DisplayName>Cresap, Linda</DisplayName>
        <AccountId>46</AccountId>
        <AccountType/>
      </UserInfo>
      <UserInfo>
        <DisplayName>Williams, Alaric</DisplayName>
        <AccountId>57</AccountId>
        <AccountType/>
      </UserInfo>
      <UserInfo>
        <DisplayName>Sturm, James</DisplayName>
        <AccountId>19</AccountId>
        <AccountType/>
      </UserInfo>
      <UserInfo>
        <DisplayName>Heitkamp, Andrew</DisplayName>
        <AccountId>16</AccountId>
        <AccountType/>
      </UserInfo>
      <UserInfo>
        <DisplayName>Jockers, Ryan</DisplayName>
        <AccountId>45</AccountId>
        <AccountType/>
      </UserInfo>
      <UserInfo>
        <DisplayName>Seifert, Darren</DisplayName>
        <AccountId>55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6C77571E6F6444AA15ECB64A1A3F23" ma:contentTypeVersion="4" ma:contentTypeDescription="Create a new document." ma:contentTypeScope="" ma:versionID="b22c6b9d36f7f5d28b3c290b8894363f">
  <xsd:schema xmlns:xsd="http://www.w3.org/2001/XMLSchema" xmlns:xs="http://www.w3.org/2001/XMLSchema" xmlns:p="http://schemas.microsoft.com/office/2006/metadata/properties" xmlns:ns2="0cedab59-b563-4042-a5fc-5927fcb3de4d" xmlns:ns3="44c153de-0ada-4cc7-97e6-06b5cae3b453" targetNamespace="http://schemas.microsoft.com/office/2006/metadata/properties" ma:root="true" ma:fieldsID="da4452a21b786af6a88b284feb0e66c0" ns2:_="" ns3:_="">
    <xsd:import namespace="0cedab59-b563-4042-a5fc-5927fcb3de4d"/>
    <xsd:import namespace="44c153de-0ada-4cc7-97e6-06b5cae3b4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dab59-b563-4042-a5fc-5927fcb3d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153de-0ada-4cc7-97e6-06b5cae3b45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254C6E-5608-45D6-A293-B308A1A150BA}">
  <ds:schemaRefs>
    <ds:schemaRef ds:uri="180e10d5-2caa-4dc4-a8e0-ae3a8d28bcf7"/>
    <ds:schemaRef ds:uri="565c5da0-3a2e-424a-be45-13fa10a94d87"/>
    <ds:schemaRef ds:uri="6383aaab-8727-47fb-bf32-2a2a1a16f9ef"/>
    <ds:schemaRef ds:uri="d38b3ca8-8a3a-4def-a1db-0467e4908e1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44c153de-0ada-4cc7-97e6-06b5cae3b453"/>
  </ds:schemaRefs>
</ds:datastoreItem>
</file>

<file path=customXml/itemProps2.xml><?xml version="1.0" encoding="utf-8"?>
<ds:datastoreItem xmlns:ds="http://schemas.openxmlformats.org/officeDocument/2006/customXml" ds:itemID="{89A1325B-8391-4F88-A31E-2A721832B9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653596-BE7C-4456-9D33-4631CEF874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edab59-b563-4042-a5fc-5927fcb3de4d"/>
    <ds:schemaRef ds:uri="44c153de-0ada-4cc7-97e6-06b5cae3b4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MSU-Powerpoint-Presentation-Template-V1---2022</Template>
  <TotalTime>0</TotalTime>
  <Words>673</Words>
  <Application>Microsoft Office PowerPoint</Application>
  <PresentationFormat>Widescreen</PresentationFormat>
  <Paragraphs>102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Arial,Sans-Serif</vt:lpstr>
      <vt:lpstr>Calibri</vt:lpstr>
      <vt:lpstr>Calibri Light</vt:lpstr>
      <vt:lpstr>Montserrat Medium</vt:lpstr>
      <vt:lpstr>Verdana</vt:lpstr>
      <vt:lpstr>Office Theme</vt:lpstr>
      <vt:lpstr>PowerPoint Presentation</vt:lpstr>
      <vt:lpstr>PowerPoint Presentation</vt:lpstr>
      <vt:lpstr>Target Audience</vt:lpstr>
      <vt:lpstr>Required Materials</vt:lpstr>
      <vt:lpstr>Strategic Plan Basic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Nathan</dc:creator>
  <cp:lastModifiedBy>Anderson, Nathan</cp:lastModifiedBy>
  <cp:revision>2093</cp:revision>
  <dcterms:created xsi:type="dcterms:W3CDTF">2023-01-10T15:42:59Z</dcterms:created>
  <dcterms:modified xsi:type="dcterms:W3CDTF">2023-09-27T20:04:15Z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0x0101006A6C77571E6F6444AA15ECB64A1A3F23</vt:lpwstr>
  </property>
  <property fmtid="{D5CDD505-2E9C-101B-9397-08002B2CF9AE}" pid="3" name="MediaServiceImageTags">
    <vt:lpwstr/>
  </property>
  <property fmtid="{D5CDD505-2E9C-101B-9397-08002B2CF9AE}" pid="4" name="Order">
    <vt:r8>48100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_ExtendedDescription">
    <vt:lpwstr/>
  </property>
  <property fmtid="{D5CDD505-2E9C-101B-9397-08002B2CF9AE}" pid="8" name="_CopySource">
    <vt:lpwstr>https://ndusbpos-my.sharepoint.com/personal/nathan_c_anderson_ndus_edu/Documents/Marketing/Applying Assessment Theory to MiSU Marketing.pptx</vt:lpwstr>
  </property>
  <property fmtid="{D5CDD505-2E9C-101B-9397-08002B2CF9AE}" pid="9" name="xd_Signature">
    <vt:bool>false</vt:bool>
  </property>
  <property fmtid="{D5CDD505-2E9C-101B-9397-08002B2CF9AE}" pid="10" name="xd_ProgID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TriggerFlowInfo">
    <vt:lpwstr/>
  </property>
</Properties>
</file>